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9" r:id="rId1"/>
  </p:sldMasterIdLst>
  <p:notesMasterIdLst>
    <p:notesMasterId r:id="rId20"/>
  </p:notesMasterIdLst>
  <p:sldIdLst>
    <p:sldId id="256" r:id="rId2"/>
    <p:sldId id="257" r:id="rId3"/>
    <p:sldId id="270" r:id="rId4"/>
    <p:sldId id="276" r:id="rId5"/>
    <p:sldId id="259" r:id="rId6"/>
    <p:sldId id="272" r:id="rId7"/>
    <p:sldId id="258" r:id="rId8"/>
    <p:sldId id="279" r:id="rId9"/>
    <p:sldId id="280" r:id="rId10"/>
    <p:sldId id="281" r:id="rId11"/>
    <p:sldId id="284" r:id="rId12"/>
    <p:sldId id="282" r:id="rId13"/>
    <p:sldId id="264" r:id="rId14"/>
    <p:sldId id="263" r:id="rId15"/>
    <p:sldId id="286" r:id="rId16"/>
    <p:sldId id="287" r:id="rId17"/>
    <p:sldId id="283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61FD62-14C5-5942-A8FF-0A27A9A41C6B}" v="69" dt="2021-05-03T10:38:26.450"/>
    <p1510:client id="{97D96DB7-E0F4-687A-521B-5CE8877599FB}" v="13" dt="2021-05-03T10:29:02.180"/>
    <p1510:client id="{B2D06063-92A1-4FA4-945F-39D0F3774EF1}" v="5" dt="2021-05-03T05:58:54.2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3"/>
  </p:normalViewPr>
  <p:slideViewPr>
    <p:cSldViewPr snapToGrid="0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7A26E7-E2FB-48FA-86C1-40A6D31997E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FF74824-751B-4659-8DF3-EEFB43BB467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Motion Sensing</a:t>
          </a:r>
        </a:p>
      </dgm:t>
    </dgm:pt>
    <dgm:pt modelId="{7FBCD558-A7C1-44B3-8061-37F31A5D8903}" type="parTrans" cxnId="{F2E483E2-7150-4D93-AA88-F412B67AB6DE}">
      <dgm:prSet/>
      <dgm:spPr/>
      <dgm:t>
        <a:bodyPr/>
        <a:lstStyle/>
        <a:p>
          <a:endParaRPr lang="en-US"/>
        </a:p>
      </dgm:t>
    </dgm:pt>
    <dgm:pt modelId="{B6626351-F1A2-4FFB-B2C7-3584817A637C}" type="sibTrans" cxnId="{F2E483E2-7150-4D93-AA88-F412B67AB6DE}">
      <dgm:prSet/>
      <dgm:spPr/>
      <dgm:t>
        <a:bodyPr/>
        <a:lstStyle/>
        <a:p>
          <a:endParaRPr lang="en-US"/>
        </a:p>
      </dgm:t>
    </dgm:pt>
    <dgm:pt modelId="{0F979C5F-ADD6-4101-8726-51120FACFC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Closed loop motion control</a:t>
          </a:r>
        </a:p>
      </dgm:t>
    </dgm:pt>
    <dgm:pt modelId="{9C90DE1F-9C12-409E-A8E6-6C9EDB898928}" type="parTrans" cxnId="{1355D29A-6282-47B4-BD97-10A81B89F4FE}">
      <dgm:prSet/>
      <dgm:spPr/>
      <dgm:t>
        <a:bodyPr/>
        <a:lstStyle/>
        <a:p>
          <a:endParaRPr lang="en-US"/>
        </a:p>
      </dgm:t>
    </dgm:pt>
    <dgm:pt modelId="{E0CE34A0-4701-4A29-93E5-84B69518CBA1}" type="sibTrans" cxnId="{1355D29A-6282-47B4-BD97-10A81B89F4FE}">
      <dgm:prSet/>
      <dgm:spPr/>
      <dgm:t>
        <a:bodyPr/>
        <a:lstStyle/>
        <a:p>
          <a:endParaRPr lang="en-US"/>
        </a:p>
      </dgm:t>
    </dgm:pt>
    <dgm:pt modelId="{F3AB034C-7025-4355-B081-A01617758F46}" type="pres">
      <dgm:prSet presAssocID="{107A26E7-E2FB-48FA-86C1-40A6D31997E9}" presName="root" presStyleCnt="0">
        <dgm:presLayoutVars>
          <dgm:dir/>
          <dgm:resizeHandles val="exact"/>
        </dgm:presLayoutVars>
      </dgm:prSet>
      <dgm:spPr/>
    </dgm:pt>
    <dgm:pt modelId="{D40269E2-F141-49C2-85E8-63FF9ECE2F5B}" type="pres">
      <dgm:prSet presAssocID="{FFF74824-751B-4659-8DF3-EEFB43BB4671}" presName="compNode" presStyleCnt="0"/>
      <dgm:spPr/>
    </dgm:pt>
    <dgm:pt modelId="{1626D071-FF91-4270-B834-95D55883839C}" type="pres">
      <dgm:prSet presAssocID="{FFF74824-751B-4659-8DF3-EEFB43BB4671}" presName="bgRect" presStyleLbl="bgShp" presStyleIdx="0" presStyleCnt="2"/>
      <dgm:spPr/>
    </dgm:pt>
    <dgm:pt modelId="{94E40999-2E92-4765-8FEC-5A43A2E2EBB7}" type="pres">
      <dgm:prSet presAssocID="{FFF74824-751B-4659-8DF3-EEFB43BB467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vron Arrows"/>
        </a:ext>
      </dgm:extLst>
    </dgm:pt>
    <dgm:pt modelId="{16A7CF3E-BC28-43D1-9D1B-BF3BF00CCD77}" type="pres">
      <dgm:prSet presAssocID="{FFF74824-751B-4659-8DF3-EEFB43BB4671}" presName="spaceRect" presStyleCnt="0"/>
      <dgm:spPr/>
    </dgm:pt>
    <dgm:pt modelId="{4C0194C5-BA34-4916-95FC-25F05A69750A}" type="pres">
      <dgm:prSet presAssocID="{FFF74824-751B-4659-8DF3-EEFB43BB4671}" presName="parTx" presStyleLbl="revTx" presStyleIdx="0" presStyleCnt="2">
        <dgm:presLayoutVars>
          <dgm:chMax val="0"/>
          <dgm:chPref val="0"/>
        </dgm:presLayoutVars>
      </dgm:prSet>
      <dgm:spPr/>
    </dgm:pt>
    <dgm:pt modelId="{B4E4859F-CD71-48F4-AB30-B2D3B172B635}" type="pres">
      <dgm:prSet presAssocID="{B6626351-F1A2-4FFB-B2C7-3584817A637C}" presName="sibTrans" presStyleCnt="0"/>
      <dgm:spPr/>
    </dgm:pt>
    <dgm:pt modelId="{9F3F07F0-5425-48B4-A080-6FFD94E8649F}" type="pres">
      <dgm:prSet presAssocID="{0F979C5F-ADD6-4101-8726-51120FACFCBD}" presName="compNode" presStyleCnt="0"/>
      <dgm:spPr/>
    </dgm:pt>
    <dgm:pt modelId="{D6D5187A-50E0-4598-AB27-4BC8006889A1}" type="pres">
      <dgm:prSet presAssocID="{0F979C5F-ADD6-4101-8726-51120FACFCBD}" presName="bgRect" presStyleLbl="bgShp" presStyleIdx="1" presStyleCnt="2"/>
      <dgm:spPr/>
    </dgm:pt>
    <dgm:pt modelId="{36CFB624-9891-43C9-A88F-1CDD30F536ED}" type="pres">
      <dgm:prSet presAssocID="{0F979C5F-ADD6-4101-8726-51120FACFCB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nsfer"/>
        </a:ext>
      </dgm:extLst>
    </dgm:pt>
    <dgm:pt modelId="{84D76E09-DDFB-43DF-A4BF-528D305DC45B}" type="pres">
      <dgm:prSet presAssocID="{0F979C5F-ADD6-4101-8726-51120FACFCBD}" presName="spaceRect" presStyleCnt="0"/>
      <dgm:spPr/>
    </dgm:pt>
    <dgm:pt modelId="{23CBE050-4F03-44DB-9737-1ED12430CAA3}" type="pres">
      <dgm:prSet presAssocID="{0F979C5F-ADD6-4101-8726-51120FACFCB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782B2638-8F95-4A1D-AD99-D4189F7E0EDB}" type="presOf" srcId="{0F979C5F-ADD6-4101-8726-51120FACFCBD}" destId="{23CBE050-4F03-44DB-9737-1ED12430CAA3}" srcOrd="0" destOrd="0" presId="urn:microsoft.com/office/officeart/2018/2/layout/IconVerticalSolidList"/>
    <dgm:cxn modelId="{5D94EB44-76E4-461D-A2ED-AC06FA472B32}" type="presOf" srcId="{FFF74824-751B-4659-8DF3-EEFB43BB4671}" destId="{4C0194C5-BA34-4916-95FC-25F05A69750A}" srcOrd="0" destOrd="0" presId="urn:microsoft.com/office/officeart/2018/2/layout/IconVerticalSolidList"/>
    <dgm:cxn modelId="{C4B8D573-EC4A-4EDC-924A-F5D4A0B3411E}" type="presOf" srcId="{107A26E7-E2FB-48FA-86C1-40A6D31997E9}" destId="{F3AB034C-7025-4355-B081-A01617758F46}" srcOrd="0" destOrd="0" presId="urn:microsoft.com/office/officeart/2018/2/layout/IconVerticalSolidList"/>
    <dgm:cxn modelId="{1355D29A-6282-47B4-BD97-10A81B89F4FE}" srcId="{107A26E7-E2FB-48FA-86C1-40A6D31997E9}" destId="{0F979C5F-ADD6-4101-8726-51120FACFCBD}" srcOrd="1" destOrd="0" parTransId="{9C90DE1F-9C12-409E-A8E6-6C9EDB898928}" sibTransId="{E0CE34A0-4701-4A29-93E5-84B69518CBA1}"/>
    <dgm:cxn modelId="{F2E483E2-7150-4D93-AA88-F412B67AB6DE}" srcId="{107A26E7-E2FB-48FA-86C1-40A6D31997E9}" destId="{FFF74824-751B-4659-8DF3-EEFB43BB4671}" srcOrd="0" destOrd="0" parTransId="{7FBCD558-A7C1-44B3-8061-37F31A5D8903}" sibTransId="{B6626351-F1A2-4FFB-B2C7-3584817A637C}"/>
    <dgm:cxn modelId="{D755EBE3-A346-4C0A-8EAD-C123197A4CD1}" type="presParOf" srcId="{F3AB034C-7025-4355-B081-A01617758F46}" destId="{D40269E2-F141-49C2-85E8-63FF9ECE2F5B}" srcOrd="0" destOrd="0" presId="urn:microsoft.com/office/officeart/2018/2/layout/IconVerticalSolidList"/>
    <dgm:cxn modelId="{F32DE199-71BF-4442-BC4E-F8E19FE0AEE5}" type="presParOf" srcId="{D40269E2-F141-49C2-85E8-63FF9ECE2F5B}" destId="{1626D071-FF91-4270-B834-95D55883839C}" srcOrd="0" destOrd="0" presId="urn:microsoft.com/office/officeart/2018/2/layout/IconVerticalSolidList"/>
    <dgm:cxn modelId="{6009723F-DE4D-467A-B6DF-3529FAC2B034}" type="presParOf" srcId="{D40269E2-F141-49C2-85E8-63FF9ECE2F5B}" destId="{94E40999-2E92-4765-8FEC-5A43A2E2EBB7}" srcOrd="1" destOrd="0" presId="urn:microsoft.com/office/officeart/2018/2/layout/IconVerticalSolidList"/>
    <dgm:cxn modelId="{75BD91D7-41FF-4317-A1C6-9C1AC53E39D9}" type="presParOf" srcId="{D40269E2-F141-49C2-85E8-63FF9ECE2F5B}" destId="{16A7CF3E-BC28-43D1-9D1B-BF3BF00CCD77}" srcOrd="2" destOrd="0" presId="urn:microsoft.com/office/officeart/2018/2/layout/IconVerticalSolidList"/>
    <dgm:cxn modelId="{DD0D7ED6-83E7-41B0-9821-9F2B4DECFA24}" type="presParOf" srcId="{D40269E2-F141-49C2-85E8-63FF9ECE2F5B}" destId="{4C0194C5-BA34-4916-95FC-25F05A69750A}" srcOrd="3" destOrd="0" presId="urn:microsoft.com/office/officeart/2018/2/layout/IconVerticalSolidList"/>
    <dgm:cxn modelId="{48D4EE8D-A354-4B0C-B91A-A515F0E85908}" type="presParOf" srcId="{F3AB034C-7025-4355-B081-A01617758F46}" destId="{B4E4859F-CD71-48F4-AB30-B2D3B172B635}" srcOrd="1" destOrd="0" presId="urn:microsoft.com/office/officeart/2018/2/layout/IconVerticalSolidList"/>
    <dgm:cxn modelId="{94B7101F-04F2-4C3F-9885-68AB05AAA408}" type="presParOf" srcId="{F3AB034C-7025-4355-B081-A01617758F46}" destId="{9F3F07F0-5425-48B4-A080-6FFD94E8649F}" srcOrd="2" destOrd="0" presId="urn:microsoft.com/office/officeart/2018/2/layout/IconVerticalSolidList"/>
    <dgm:cxn modelId="{B1952586-EEB0-4D78-B340-89E0F9ACF6D4}" type="presParOf" srcId="{9F3F07F0-5425-48B4-A080-6FFD94E8649F}" destId="{D6D5187A-50E0-4598-AB27-4BC8006889A1}" srcOrd="0" destOrd="0" presId="urn:microsoft.com/office/officeart/2018/2/layout/IconVerticalSolidList"/>
    <dgm:cxn modelId="{C2A0F1BD-107D-4D0B-933C-9F510A7CF37D}" type="presParOf" srcId="{9F3F07F0-5425-48B4-A080-6FFD94E8649F}" destId="{36CFB624-9891-43C9-A88F-1CDD30F536ED}" srcOrd="1" destOrd="0" presId="urn:microsoft.com/office/officeart/2018/2/layout/IconVerticalSolidList"/>
    <dgm:cxn modelId="{FFB714D0-2BED-4998-85B6-AE9DC6BC0B9E}" type="presParOf" srcId="{9F3F07F0-5425-48B4-A080-6FFD94E8649F}" destId="{84D76E09-DDFB-43DF-A4BF-528D305DC45B}" srcOrd="2" destOrd="0" presId="urn:microsoft.com/office/officeart/2018/2/layout/IconVerticalSolidList"/>
    <dgm:cxn modelId="{B155EE18-343E-4A23-A50F-2B1C85C2DA76}" type="presParOf" srcId="{9F3F07F0-5425-48B4-A080-6FFD94E8649F}" destId="{23CBE050-4F03-44DB-9737-1ED12430CAA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26D071-FF91-4270-B834-95D55883839C}">
      <dsp:nvSpPr>
        <dsp:cNvPr id="0" name=""/>
        <dsp:cNvSpPr/>
      </dsp:nvSpPr>
      <dsp:spPr>
        <a:xfrm>
          <a:off x="0" y="826690"/>
          <a:ext cx="7728267" cy="15261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E40999-2E92-4765-8FEC-5A43A2E2EBB7}">
      <dsp:nvSpPr>
        <dsp:cNvPr id="0" name=""/>
        <dsp:cNvSpPr/>
      </dsp:nvSpPr>
      <dsp:spPr>
        <a:xfrm>
          <a:off x="461674" y="1170084"/>
          <a:ext cx="839408" cy="8394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0194C5-BA34-4916-95FC-25F05A69750A}">
      <dsp:nvSpPr>
        <dsp:cNvPr id="0" name=""/>
        <dsp:cNvSpPr/>
      </dsp:nvSpPr>
      <dsp:spPr>
        <a:xfrm>
          <a:off x="1762757" y="826690"/>
          <a:ext cx="5965509" cy="1526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523" tIns="161523" rIns="161523" bIns="16152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Motion Sensing</a:t>
          </a:r>
        </a:p>
      </dsp:txBody>
      <dsp:txXfrm>
        <a:off x="1762757" y="826690"/>
        <a:ext cx="5965509" cy="1526197"/>
      </dsp:txXfrm>
    </dsp:sp>
    <dsp:sp modelId="{D6D5187A-50E0-4598-AB27-4BC8006889A1}">
      <dsp:nvSpPr>
        <dsp:cNvPr id="0" name=""/>
        <dsp:cNvSpPr/>
      </dsp:nvSpPr>
      <dsp:spPr>
        <a:xfrm>
          <a:off x="0" y="2734436"/>
          <a:ext cx="7728267" cy="15261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CFB624-9891-43C9-A88F-1CDD30F536ED}">
      <dsp:nvSpPr>
        <dsp:cNvPr id="0" name=""/>
        <dsp:cNvSpPr/>
      </dsp:nvSpPr>
      <dsp:spPr>
        <a:xfrm>
          <a:off x="461674" y="3077831"/>
          <a:ext cx="839408" cy="8394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CBE050-4F03-44DB-9737-1ED12430CAA3}">
      <dsp:nvSpPr>
        <dsp:cNvPr id="0" name=""/>
        <dsp:cNvSpPr/>
      </dsp:nvSpPr>
      <dsp:spPr>
        <a:xfrm>
          <a:off x="1762757" y="2734436"/>
          <a:ext cx="5965509" cy="1526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523" tIns="161523" rIns="161523" bIns="16152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Closed loop motion control</a:t>
          </a:r>
        </a:p>
      </dsp:txBody>
      <dsp:txXfrm>
        <a:off x="1762757" y="2734436"/>
        <a:ext cx="5965509" cy="15261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E2F9DD-4FA2-CD47-8473-24CE0085C41D}" type="datetimeFigureOut">
              <a:rPr lang="en-US" smtClean="0"/>
              <a:t>5/3/21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0A64E5-F5FE-4C49-B48D-AEFA3BB45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58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0A64E5-F5FE-4C49-B48D-AEFA3BB458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283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0A64E5-F5FE-4C49-B48D-AEFA3BB458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78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0A64E5-F5FE-4C49-B48D-AEFA3BB458A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657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728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872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747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722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086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5/3/21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19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5/3/21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243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5/3/21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44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152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5/3/21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481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5/3/21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606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5/3/21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448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AC440-E20C-A74B-ADD7-7DCC1BCEAF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ELEC 3300</a:t>
            </a:r>
            <a:br>
              <a:rPr lang="en-US"/>
            </a:br>
            <a:r>
              <a:rPr lang="en-US"/>
              <a:t>Final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0DC2F-5FE0-8B45-AC66-CD8045FA8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err="1"/>
              <a:t>Ieong</a:t>
            </a:r>
            <a:r>
              <a:rPr lang="en-US"/>
              <a:t>, Zi Liang </a:t>
            </a:r>
            <a:r>
              <a:rPr lang="en-US" err="1"/>
              <a:t>jason</a:t>
            </a:r>
            <a:r>
              <a:rPr lang="en-US"/>
              <a:t> (</a:t>
            </a:r>
            <a:r>
              <a:rPr lang="en-US" err="1"/>
              <a:t>zljieong</a:t>
            </a:r>
            <a:r>
              <a:rPr lang="en-US"/>
              <a:t>)</a:t>
            </a:r>
          </a:p>
          <a:p>
            <a:r>
              <a:rPr lang="en-US" err="1"/>
              <a:t>Yim</a:t>
            </a:r>
            <a:r>
              <a:rPr lang="en-US"/>
              <a:t> Man </a:t>
            </a:r>
            <a:r>
              <a:rPr lang="en-US" err="1"/>
              <a:t>Chak</a:t>
            </a:r>
            <a:r>
              <a:rPr lang="en-US"/>
              <a:t> (</a:t>
            </a:r>
            <a:r>
              <a:rPr lang="en-US" err="1"/>
              <a:t>mcyim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90347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B69ECAD8-919A-724A-B02B-E812A152F1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52" t="13492" r="15119" b="5715"/>
          <a:stretch/>
        </p:blipFill>
        <p:spPr>
          <a:xfrm rot="5400000">
            <a:off x="4958187" y="681322"/>
            <a:ext cx="5320272" cy="5470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FEB8E0-14FA-BA40-8434-F22B5D7A0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Remote</a:t>
            </a:r>
            <a:br>
              <a:rPr lang="en-US"/>
            </a:br>
            <a:r>
              <a:rPr lang="en-US" sz="2400"/>
              <a:t>Bottom View</a:t>
            </a:r>
          </a:p>
        </p:txBody>
      </p:sp>
    </p:spTree>
    <p:extLst>
      <p:ext uri="{BB962C8B-B14F-4D97-AF65-F5344CB8AC3E}">
        <p14:creationId xmlns:p14="http://schemas.microsoft.com/office/powerpoint/2010/main" val="1961898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EB8E0-14FA-BA40-8434-F22B5D7A0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Remote</a:t>
            </a:r>
            <a:br>
              <a:rPr lang="en-US"/>
            </a:br>
            <a:r>
              <a:rPr lang="en-US" sz="2400"/>
              <a:t>Case View</a:t>
            </a:r>
          </a:p>
        </p:txBody>
      </p:sp>
      <p:pic>
        <p:nvPicPr>
          <p:cNvPr id="12" name="remote-case v6" descr="remote-case v6">
            <a:hlinkClick r:id="" action="ppaction://media"/>
            <a:extLst>
              <a:ext uri="{FF2B5EF4-FFF2-40B4-BE49-F238E27FC236}">
                <a16:creationId xmlns:a16="http://schemas.microsoft.com/office/drawing/2014/main" id="{E6119CDA-0D3A-9145-823B-39F97C933A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7901" r="34588" b="30663"/>
          <a:stretch/>
        </p:blipFill>
        <p:spPr>
          <a:xfrm>
            <a:off x="5293625" y="370721"/>
            <a:ext cx="4712524" cy="610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9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EB8E0-14FA-BA40-8434-F22B5D7A0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Remote</a:t>
            </a:r>
            <a:br>
              <a:rPr lang="en-US"/>
            </a:br>
            <a:r>
              <a:rPr lang="en-US" sz="2400"/>
              <a:t>Case View</a:t>
            </a:r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14CE1B96-2874-6D4D-A632-1E156D77E3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1" t="23055" r="1250" b="15486"/>
          <a:stretch/>
        </p:blipFill>
        <p:spPr>
          <a:xfrm rot="5400000">
            <a:off x="4776336" y="2162539"/>
            <a:ext cx="5295662" cy="2523779"/>
          </a:xfrm>
          <a:prstGeom prst="rect">
            <a:avLst/>
          </a:prstGeom>
        </p:spPr>
      </p:pic>
      <p:pic>
        <p:nvPicPr>
          <p:cNvPr id="7" name="Picture 6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4E6AE170-4A79-CE45-8E5C-6D44701786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6" t="32908" r="721" b="34414"/>
          <a:stretch/>
        </p:blipFill>
        <p:spPr>
          <a:xfrm rot="5400000">
            <a:off x="7250461" y="2730476"/>
            <a:ext cx="5295662" cy="13879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25F8D8-17ED-9146-ACA5-6106BDE4796A}"/>
              </a:ext>
            </a:extLst>
          </p:cNvPr>
          <p:cNvSpPr txBox="1"/>
          <p:nvPr/>
        </p:nvSpPr>
        <p:spPr>
          <a:xfrm>
            <a:off x="4370373" y="1672664"/>
            <a:ext cx="1338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PCB</a:t>
            </a:r>
          </a:p>
          <a:p>
            <a:pPr algn="r"/>
            <a:r>
              <a:rPr lang="en-US"/>
              <a:t>(BT below)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8F89FE-E4BC-634C-BFDB-591B259A6748}"/>
              </a:ext>
            </a:extLst>
          </p:cNvPr>
          <p:cNvSpPr txBox="1"/>
          <p:nvPr/>
        </p:nvSpPr>
        <p:spPr>
          <a:xfrm>
            <a:off x="4370372" y="3892675"/>
            <a:ext cx="1338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18650 Battery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06004-0E47-6D44-B487-C67C746C8787}"/>
              </a:ext>
            </a:extLst>
          </p:cNvPr>
          <p:cNvSpPr txBox="1"/>
          <p:nvPr/>
        </p:nvSpPr>
        <p:spPr>
          <a:xfrm>
            <a:off x="4370372" y="776597"/>
            <a:ext cx="1338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Top Button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13246D5-37B2-524C-9984-5C20076A5931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5709309" y="961263"/>
            <a:ext cx="1144336" cy="1625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377DE7A-D9B6-6342-B1E5-B52475EA740C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709310" y="1995830"/>
            <a:ext cx="1042735" cy="6051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AAB067-EDB2-3F4F-A6C8-8C41BA4902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5709309" y="4215841"/>
            <a:ext cx="1042736" cy="41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213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45DB188-4006-4207-A473-B4B569C5B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B4522D-D095-4687-BFB3-976E665A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FB8873-B6A1-3F44-AF8F-5D931D19B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Feature Highlights</a:t>
            </a:r>
          </a:p>
        </p:txBody>
      </p:sp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31C9C7ED-0250-43B1-B92F-A22DD1A9CC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0525413"/>
              </p:ext>
            </p:extLst>
          </p:nvPr>
        </p:nvGraphicFramePr>
        <p:xfrm>
          <a:off x="3759896" y="885459"/>
          <a:ext cx="7728267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2980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B8873-B6A1-3F44-AF8F-5D931D19B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/>
              <a:t>Motion Sensing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359E10-77DB-3444-B67D-E30DCEB8FB2E}"/>
              </a:ext>
            </a:extLst>
          </p:cNvPr>
          <p:cNvSpPr/>
          <p:nvPr/>
        </p:nvSpPr>
        <p:spPr>
          <a:xfrm>
            <a:off x="4040554" y="771140"/>
            <a:ext cx="930848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4800"/>
              <a:t>🎮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50EF6D-64DC-4D4B-A1B5-0D3AA794BDF1}"/>
              </a:ext>
            </a:extLst>
          </p:cNvPr>
          <p:cNvSpPr txBox="1"/>
          <p:nvPr/>
        </p:nvSpPr>
        <p:spPr>
          <a:xfrm>
            <a:off x="4997528" y="771140"/>
            <a:ext cx="5498121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Motion Sensing with MPU6050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Known issues: </a:t>
            </a:r>
            <a:endParaRPr lang="en-US"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Gyroscope drifts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Accelerometer unstable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Solution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/>
              <a:t>Complementary Filter</a:t>
            </a:r>
          </a:p>
        </p:txBody>
      </p:sp>
      <p:pic>
        <p:nvPicPr>
          <p:cNvPr id="5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54444AEA-5AAE-43C8-92AD-9DE34897F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554" y="3279737"/>
            <a:ext cx="7031892" cy="28071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3DC333-12C4-49CE-8AEC-99FEE361F37A}"/>
              </a:ext>
            </a:extLst>
          </p:cNvPr>
          <p:cNvSpPr txBox="1"/>
          <p:nvPr/>
        </p:nvSpPr>
        <p:spPr>
          <a:xfrm>
            <a:off x="357554" y="620932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ea typeface="+mn-lt"/>
                <a:cs typeface="+mn-lt"/>
              </a:rPr>
              <a:t>Image source: https://robottini.altervista.org/kalman-filter-vs-complementary-filter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279576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B8873-B6A1-3F44-AF8F-5D931D19B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/>
              <a:t>Closed Loop PID Control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623317-BB7B-954E-A9E8-393109A785BA}"/>
              </a:ext>
            </a:extLst>
          </p:cNvPr>
          <p:cNvSpPr/>
          <p:nvPr/>
        </p:nvSpPr>
        <p:spPr>
          <a:xfrm>
            <a:off x="4042454" y="706608"/>
            <a:ext cx="1029449" cy="83099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4800"/>
              <a:t>🤖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1F5C91-5353-46DD-A9DF-D19FE49EE896}"/>
              </a:ext>
            </a:extLst>
          </p:cNvPr>
          <p:cNvSpPr txBox="1"/>
          <p:nvPr/>
        </p:nvSpPr>
        <p:spPr>
          <a:xfrm>
            <a:off x="5071903" y="706608"/>
            <a:ext cx="549812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Motor Control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Known issue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Each Omni wheel introduce error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Solution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Encoder + </a:t>
            </a:r>
            <a:r>
              <a:rPr lang="en-US">
                <a:ea typeface="+mn-lt"/>
                <a:cs typeface="+mn-lt"/>
              </a:rPr>
              <a:t>PID control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482C68-7443-46C4-9C5F-8D8313D17364}"/>
              </a:ext>
            </a:extLst>
          </p:cNvPr>
          <p:cNvSpPr txBox="1"/>
          <p:nvPr/>
        </p:nvSpPr>
        <p:spPr>
          <a:xfrm>
            <a:off x="308708" y="6277708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/>
              <a:t>Image source: https://www.roboteq.com/images/article-images/frontpage/wheel-rotations.jpg</a:t>
            </a:r>
          </a:p>
        </p:txBody>
      </p:sp>
      <p:pic>
        <p:nvPicPr>
          <p:cNvPr id="4" name="Picture 7" descr="Diagram&#10;&#10;Description automatically generated">
            <a:extLst>
              <a:ext uri="{FF2B5EF4-FFF2-40B4-BE49-F238E27FC236}">
                <a16:creationId xmlns:a16="http://schemas.microsoft.com/office/drawing/2014/main" id="{EC83D0A1-BD11-4E6D-A73F-7A41B79639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17" t="-12040" r="-481" b="11706"/>
          <a:stretch/>
        </p:blipFill>
        <p:spPr>
          <a:xfrm>
            <a:off x="4042388" y="2498305"/>
            <a:ext cx="3381163" cy="3165079"/>
          </a:xfrm>
          <a:prstGeom prst="rect">
            <a:avLst/>
          </a:prstGeom>
        </p:spPr>
      </p:pic>
      <p:pic>
        <p:nvPicPr>
          <p:cNvPr id="8" name="Graphic 8">
            <a:extLst>
              <a:ext uri="{FF2B5EF4-FFF2-40B4-BE49-F238E27FC236}">
                <a16:creationId xmlns:a16="http://schemas.microsoft.com/office/drawing/2014/main" id="{8B0B5517-4DAE-454D-B4BB-97516E18A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2256" y="2710004"/>
            <a:ext cx="2743200" cy="266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261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13512-8790-0449-8D65-0DDADE41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912" y="1207007"/>
            <a:ext cx="7315200" cy="3255264"/>
          </a:xfrm>
        </p:spPr>
        <p:txBody>
          <a:bodyPr>
            <a:normAutofit/>
          </a:bodyPr>
          <a:lstStyle/>
          <a:p>
            <a:r>
              <a:rPr lang="en-US" sz="6000" dirty="0"/>
              <a:t>Demo Video</a:t>
            </a:r>
          </a:p>
        </p:txBody>
      </p:sp>
    </p:spTree>
    <p:extLst>
      <p:ext uri="{BB962C8B-B14F-4D97-AF65-F5344CB8AC3E}">
        <p14:creationId xmlns:p14="http://schemas.microsoft.com/office/powerpoint/2010/main" val="1447562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13512-8790-0449-8D65-0DDADE41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912" y="1207007"/>
            <a:ext cx="7315200" cy="3255264"/>
          </a:xfrm>
        </p:spPr>
        <p:txBody>
          <a:bodyPr>
            <a:normAutofit/>
          </a:bodyPr>
          <a:lstStyle/>
          <a:p>
            <a:r>
              <a:rPr lang="en-US" sz="6000" dirty="0"/>
              <a:t>Easter Egg 🐰</a:t>
            </a:r>
          </a:p>
        </p:txBody>
      </p:sp>
    </p:spTree>
    <p:extLst>
      <p:ext uri="{BB962C8B-B14F-4D97-AF65-F5344CB8AC3E}">
        <p14:creationId xmlns:p14="http://schemas.microsoft.com/office/powerpoint/2010/main" val="3139604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13512-8790-0449-8D65-0DDADE411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AC0EE-827F-2C42-B9C9-972BE32F38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183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13512-8790-0449-8D65-0DDADE41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912" y="2056095"/>
            <a:ext cx="7315200" cy="914400"/>
          </a:xfrm>
        </p:spPr>
        <p:txBody>
          <a:bodyPr>
            <a:normAutofit/>
          </a:bodyPr>
          <a:lstStyle/>
          <a:p>
            <a:r>
              <a:rPr lang="en-US"/>
              <a:t>Project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AC0EE-827F-2C42-B9C9-972BE32F38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6200" y="2970495"/>
            <a:ext cx="7315200" cy="1666821"/>
          </a:xfrm>
        </p:spPr>
        <p:txBody>
          <a:bodyPr/>
          <a:lstStyle/>
          <a:p>
            <a:pPr marL="0" indent="0" algn="r">
              <a:buNone/>
            </a:pPr>
            <a:endParaRPr lang="en-US"/>
          </a:p>
          <a:p>
            <a:pPr marL="0" indent="0">
              <a:buNone/>
            </a:pPr>
            <a:r>
              <a:rPr lang="en-US" sz="2400"/>
              <a:t>Reinventing remote robot with 3D input</a:t>
            </a:r>
            <a:endParaRPr lang="en-US"/>
          </a:p>
          <a:p>
            <a:pPr marL="0" indent="0" algn="r">
              <a:buNone/>
            </a:pPr>
            <a:r>
              <a:rPr lang="en-US" sz="2000" i="1"/>
              <a:t>Joystick? No! Just turn your wrist~</a:t>
            </a:r>
          </a:p>
        </p:txBody>
      </p:sp>
    </p:spTree>
    <p:extLst>
      <p:ext uri="{BB962C8B-B14F-4D97-AF65-F5344CB8AC3E}">
        <p14:creationId xmlns:p14="http://schemas.microsoft.com/office/powerpoint/2010/main" val="167122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EB8E0-14FA-BA40-8434-F22B5D7A0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Ideas Behind…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06F6A3-BAA4-1347-B80B-8227174EB552}"/>
              </a:ext>
            </a:extLst>
          </p:cNvPr>
          <p:cNvSpPr/>
          <p:nvPr/>
        </p:nvSpPr>
        <p:spPr>
          <a:xfrm>
            <a:off x="19048" y="6147915"/>
            <a:ext cx="248657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/>
              <a:t>References:</a:t>
            </a:r>
          </a:p>
          <a:p>
            <a:r>
              <a:rPr lang="en-US" sz="900"/>
              <a:t>Right: How to build an Omni Wheels Robot</a:t>
            </a:r>
          </a:p>
          <a:p>
            <a:r>
              <a:rPr lang="en-US" sz="900"/>
              <a:t>Left: Motion-sensing game controllers explained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22DE7A-7E9D-774B-BD47-24E45004E896}"/>
              </a:ext>
            </a:extLst>
          </p:cNvPr>
          <p:cNvSpPr txBox="1"/>
          <p:nvPr/>
        </p:nvSpPr>
        <p:spPr>
          <a:xfrm>
            <a:off x="7853034" y="4455872"/>
            <a:ext cx="3932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Omni Wheels Robot capable of rotating around Z-axis and forward/backward towards any direction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D4835B-E878-3644-B56E-52E4704C82E4}"/>
              </a:ext>
            </a:extLst>
          </p:cNvPr>
          <p:cNvSpPr txBox="1"/>
          <p:nvPr/>
        </p:nvSpPr>
        <p:spPr>
          <a:xfrm>
            <a:off x="3561250" y="4670109"/>
            <a:ext cx="330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3D motion input?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2AD64D24-934B-454D-941C-B88EBCAE3811}"/>
              </a:ext>
            </a:extLst>
          </p:cNvPr>
          <p:cNvSpPr/>
          <p:nvPr/>
        </p:nvSpPr>
        <p:spPr>
          <a:xfrm rot="5400000">
            <a:off x="6711594" y="3172471"/>
            <a:ext cx="1402680" cy="76447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1F526F-9DD4-114A-BC67-3EDA2C73453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03343" y="1742157"/>
            <a:ext cx="2632241" cy="27137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038E61-8EC2-3447-94FC-74AACEE7F1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516" r="8989"/>
          <a:stretch/>
        </p:blipFill>
        <p:spPr>
          <a:xfrm>
            <a:off x="3682418" y="1956394"/>
            <a:ext cx="2878309" cy="271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01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AAB70C-0EA8-2049-A75B-7AC7C2E36134}"/>
              </a:ext>
            </a:extLst>
          </p:cNvPr>
          <p:cNvSpPr/>
          <p:nvPr/>
        </p:nvSpPr>
        <p:spPr>
          <a:xfrm>
            <a:off x="3664999" y="770773"/>
            <a:ext cx="7949218" cy="166762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FEB8E0-14FA-BA40-8434-F22B5D7A0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Deliverables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38EBB1-BA34-344F-95D1-B5FDBD13EF50}"/>
              </a:ext>
            </a:extLst>
          </p:cNvPr>
          <p:cNvSpPr txBox="1"/>
          <p:nvPr/>
        </p:nvSpPr>
        <p:spPr>
          <a:xfrm>
            <a:off x="3997992" y="1194706"/>
            <a:ext cx="2566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/>
              <a:t>🎮</a:t>
            </a:r>
          </a:p>
          <a:p>
            <a:pPr algn="ctr"/>
            <a:r>
              <a:rPr lang="en-US"/>
              <a:t>Handheld remote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4B01E6-6AD3-CF49-AADC-847567AD6C1B}"/>
              </a:ext>
            </a:extLst>
          </p:cNvPr>
          <p:cNvSpPr txBox="1"/>
          <p:nvPr/>
        </p:nvSpPr>
        <p:spPr>
          <a:xfrm>
            <a:off x="8712757" y="1194706"/>
            <a:ext cx="257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/>
              <a:t>🤖</a:t>
            </a:r>
          </a:p>
          <a:p>
            <a:pPr algn="ctr"/>
            <a:r>
              <a:rPr lang="en-US"/>
              <a:t>Omni-wheels Robot </a:t>
            </a:r>
          </a:p>
        </p:txBody>
      </p:sp>
      <p:sp>
        <p:nvSpPr>
          <p:cNvPr id="12" name="Left-right Arrow 11">
            <a:extLst>
              <a:ext uri="{FF2B5EF4-FFF2-40B4-BE49-F238E27FC236}">
                <a16:creationId xmlns:a16="http://schemas.microsoft.com/office/drawing/2014/main" id="{46180168-232B-B14E-B19A-A8808A1F1F0B}"/>
              </a:ext>
            </a:extLst>
          </p:cNvPr>
          <p:cNvSpPr/>
          <p:nvPr/>
        </p:nvSpPr>
        <p:spPr>
          <a:xfrm>
            <a:off x="6896550" y="1293681"/>
            <a:ext cx="1484181" cy="633046"/>
          </a:xfrm>
          <a:prstGeom prst="left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Bluetooth</a:t>
            </a: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B64AB027-FA2E-3E4E-B05B-16001BD70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876" y="2658227"/>
            <a:ext cx="4367341" cy="3429000"/>
          </a:xfrm>
          <a:prstGeom prst="rect">
            <a:avLst/>
          </a:prstGeom>
        </p:spPr>
      </p:pic>
      <p:pic>
        <p:nvPicPr>
          <p:cNvPr id="7" name="Picture 6" descr="A picture containing indoor, lined&#10;&#10;Description automatically generated">
            <a:extLst>
              <a:ext uri="{FF2B5EF4-FFF2-40B4-BE49-F238E27FC236}">
                <a16:creationId xmlns:a16="http://schemas.microsoft.com/office/drawing/2014/main" id="{9A651F14-34AB-2F48-B949-4ED01E3F8E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415"/>
          <a:stretch/>
        </p:blipFill>
        <p:spPr>
          <a:xfrm>
            <a:off x="3664999" y="2658227"/>
            <a:ext cx="320064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768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13512-8790-0449-8D65-0DDADE411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AC0EE-827F-2C42-B9C9-972BE32F38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algn="r"/>
            <a:r>
              <a:rPr lang="en-US"/>
              <a:t>Remote 🎮</a:t>
            </a:r>
          </a:p>
          <a:p>
            <a:pPr algn="r"/>
            <a:r>
              <a:rPr lang="en-US"/>
              <a:t>Robot 🤖</a:t>
            </a:r>
          </a:p>
        </p:txBody>
      </p:sp>
    </p:spTree>
    <p:extLst>
      <p:ext uri="{BB962C8B-B14F-4D97-AF65-F5344CB8AC3E}">
        <p14:creationId xmlns:p14="http://schemas.microsoft.com/office/powerpoint/2010/main" val="3063301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B8873-B6A1-3F44-AF8F-5D931D19B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/>
              <a:t>Features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B4A4CBE-181C-C54B-B649-068983885558}"/>
              </a:ext>
            </a:extLst>
          </p:cNvPr>
          <p:cNvCxnSpPr/>
          <p:nvPr/>
        </p:nvCxnSpPr>
        <p:spPr>
          <a:xfrm>
            <a:off x="7620000" y="592015"/>
            <a:ext cx="0" cy="5673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2BFD990-A315-0E4B-8618-2FAFB387D898}"/>
              </a:ext>
            </a:extLst>
          </p:cNvPr>
          <p:cNvSpPr/>
          <p:nvPr/>
        </p:nvSpPr>
        <p:spPr>
          <a:xfrm>
            <a:off x="5125507" y="994383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/>
              <a:t>🎮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278403-D531-3C4E-A265-DBB53693812A}"/>
              </a:ext>
            </a:extLst>
          </p:cNvPr>
          <p:cNvSpPr/>
          <p:nvPr/>
        </p:nvSpPr>
        <p:spPr>
          <a:xfrm>
            <a:off x="9498214" y="994383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/>
              <a:t>🤖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FFF99F-D8D1-3C4A-9D93-80D7C40965E4}"/>
              </a:ext>
            </a:extLst>
          </p:cNvPr>
          <p:cNvSpPr txBox="1"/>
          <p:nvPr/>
        </p:nvSpPr>
        <p:spPr>
          <a:xfrm>
            <a:off x="3758438" y="1915488"/>
            <a:ext cx="330352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Inertia Measurement Unit</a:t>
            </a:r>
          </a:p>
          <a:p>
            <a:pPr algn="ctr"/>
            <a:r>
              <a:rPr lang="en-US"/>
              <a:t>MPU6050 with complement filter</a:t>
            </a:r>
          </a:p>
          <a:p>
            <a:pPr algn="ctr"/>
            <a:endParaRPr lang="en-US" b="1"/>
          </a:p>
          <a:p>
            <a:pPr algn="ctr"/>
            <a:r>
              <a:rPr lang="en-US" b="1"/>
              <a:t>Battery</a:t>
            </a:r>
          </a:p>
          <a:p>
            <a:pPr algn="ctr"/>
            <a:r>
              <a:rPr lang="en-US"/>
              <a:t>Then it’s truly handheld</a:t>
            </a:r>
          </a:p>
          <a:p>
            <a:pPr algn="ctr"/>
            <a:endParaRPr lang="en-US"/>
          </a:p>
          <a:p>
            <a:pPr algn="ctr"/>
            <a:r>
              <a:rPr lang="en-US" b="1"/>
              <a:t>Bluetooth</a:t>
            </a:r>
          </a:p>
          <a:p>
            <a:pPr algn="ctr"/>
            <a:r>
              <a:rPr lang="en-US"/>
              <a:t>Communication with Car</a:t>
            </a:r>
          </a:p>
          <a:p>
            <a:pPr algn="ctr"/>
            <a:endParaRPr lang="en-US"/>
          </a:p>
          <a:p>
            <a:pPr algn="ctr"/>
            <a:r>
              <a:rPr lang="en-US" b="1"/>
              <a:t>I2C LCD &amp; Buttons</a:t>
            </a:r>
          </a:p>
          <a:p>
            <a:pPr algn="ctr"/>
            <a:r>
              <a:rPr lang="en-US"/>
              <a:t>User interaction &amp; provide remote and car info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D22D85-9908-3245-84F9-4A4DB14E8697}"/>
              </a:ext>
            </a:extLst>
          </p:cNvPr>
          <p:cNvSpPr txBox="1"/>
          <p:nvPr/>
        </p:nvSpPr>
        <p:spPr>
          <a:xfrm>
            <a:off x="8131144" y="2053987"/>
            <a:ext cx="33035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3 Omni-wheels</a:t>
            </a:r>
          </a:p>
          <a:p>
            <a:pPr algn="ctr"/>
            <a:r>
              <a:rPr lang="en-US"/>
              <a:t>Has own encoder and PID control loop</a:t>
            </a:r>
          </a:p>
          <a:p>
            <a:pPr algn="ctr"/>
            <a:endParaRPr lang="en-US"/>
          </a:p>
          <a:p>
            <a:pPr algn="ctr"/>
            <a:r>
              <a:rPr lang="en-US" b="1"/>
              <a:t>6 RGB LEDs</a:t>
            </a:r>
          </a:p>
          <a:p>
            <a:pPr algn="ctr"/>
            <a:r>
              <a:rPr lang="en-US"/>
              <a:t>Better user experience</a:t>
            </a:r>
          </a:p>
          <a:p>
            <a:pPr algn="ctr"/>
            <a:endParaRPr lang="en-US"/>
          </a:p>
          <a:p>
            <a:pPr algn="ctr"/>
            <a:r>
              <a:rPr lang="en-US" b="1"/>
              <a:t>Bluetooth</a:t>
            </a:r>
          </a:p>
          <a:p>
            <a:pPr algn="ctr"/>
            <a:r>
              <a:rPr lang="en-US"/>
              <a:t>Communication with Remote</a:t>
            </a:r>
          </a:p>
          <a:p>
            <a:pPr algn="ctr"/>
            <a:endParaRPr lang="en-US"/>
          </a:p>
          <a:p>
            <a:pPr algn="ctr"/>
            <a:r>
              <a:rPr lang="en-US" b="1"/>
              <a:t>Battery</a:t>
            </a:r>
          </a:p>
          <a:p>
            <a:pPr algn="ctr"/>
            <a:r>
              <a:rPr lang="en-US"/>
              <a:t>No more cable!</a:t>
            </a:r>
          </a:p>
        </p:txBody>
      </p:sp>
    </p:spTree>
    <p:extLst>
      <p:ext uri="{BB962C8B-B14F-4D97-AF65-F5344CB8AC3E}">
        <p14:creationId xmlns:p14="http://schemas.microsoft.com/office/powerpoint/2010/main" val="1292539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EB8E0-14FA-BA40-8434-F22B5D7A0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</a:t>
            </a:r>
            <a:br>
              <a:rPr lang="en-US"/>
            </a:br>
            <a:r>
              <a:rPr lang="en-US" sz="2400"/>
              <a:t>Top View</a:t>
            </a:r>
          </a:p>
        </p:txBody>
      </p:sp>
      <p:pic>
        <p:nvPicPr>
          <p:cNvPr id="11" name="Picture 10" descr="A picture containing wall, indoor, toy&#10;&#10;Description automatically generated">
            <a:extLst>
              <a:ext uri="{FF2B5EF4-FFF2-40B4-BE49-F238E27FC236}">
                <a16:creationId xmlns:a16="http://schemas.microsoft.com/office/drawing/2014/main" id="{04291748-0A93-BC47-A1D5-94B23E0831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96" t="2700" r="15952" b="6508"/>
          <a:stretch/>
        </p:blipFill>
        <p:spPr>
          <a:xfrm rot="5400000">
            <a:off x="5049673" y="572799"/>
            <a:ext cx="5320269" cy="57095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A5BEBB-3565-2546-B50E-61F8E7A866D3}"/>
              </a:ext>
            </a:extLst>
          </p:cNvPr>
          <p:cNvSpPr txBox="1"/>
          <p:nvPr/>
        </p:nvSpPr>
        <p:spPr>
          <a:xfrm>
            <a:off x="10787743" y="2782669"/>
            <a:ext cx="83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Debug Port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B0942B-7CDE-5A4A-A241-1986D621ED44}"/>
              </a:ext>
            </a:extLst>
          </p:cNvPr>
          <p:cNvSpPr txBox="1"/>
          <p:nvPr/>
        </p:nvSpPr>
        <p:spPr>
          <a:xfrm>
            <a:off x="10787743" y="1973052"/>
            <a:ext cx="83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Batt Socket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F91B6E-08DB-AE46-A1F5-EB30DCB1C8AA}"/>
              </a:ext>
            </a:extLst>
          </p:cNvPr>
          <p:cNvSpPr txBox="1"/>
          <p:nvPr/>
        </p:nvSpPr>
        <p:spPr>
          <a:xfrm>
            <a:off x="10787743" y="3592287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STM32</a:t>
            </a:r>
          </a:p>
          <a:p>
            <a:r>
              <a:rPr lang="en-US"/>
              <a:t>F103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53CDBE-CC0A-314D-9527-5CD03AC86C2B}"/>
              </a:ext>
            </a:extLst>
          </p:cNvPr>
          <p:cNvSpPr txBox="1"/>
          <p:nvPr/>
        </p:nvSpPr>
        <p:spPr>
          <a:xfrm>
            <a:off x="10787743" y="4401904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Motor Drivers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D8D350-806E-BD42-A6AE-EE33CA2ECC6C}"/>
              </a:ext>
            </a:extLst>
          </p:cNvPr>
          <p:cNvSpPr txBox="1"/>
          <p:nvPr/>
        </p:nvSpPr>
        <p:spPr>
          <a:xfrm>
            <a:off x="3717472" y="197305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BT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C93FFD-605F-1246-98A1-2B3869FFBE86}"/>
              </a:ext>
            </a:extLst>
          </p:cNvPr>
          <p:cNvSpPr txBox="1"/>
          <p:nvPr/>
        </p:nvSpPr>
        <p:spPr>
          <a:xfrm>
            <a:off x="3717472" y="381971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LCD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04193D-B5A1-1B44-B981-6B92D0E0A42E}"/>
              </a:ext>
            </a:extLst>
          </p:cNvPr>
          <p:cNvSpPr txBox="1"/>
          <p:nvPr/>
        </p:nvSpPr>
        <p:spPr>
          <a:xfrm>
            <a:off x="3717472" y="2759586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Reset Button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70EF894-8BB9-5043-8EAD-A36A726237D6}"/>
              </a:ext>
            </a:extLst>
          </p:cNvPr>
          <p:cNvCxnSpPr>
            <a:stCxn id="17" idx="3"/>
          </p:cNvCxnSpPr>
          <p:nvPr/>
        </p:nvCxnSpPr>
        <p:spPr>
          <a:xfrm>
            <a:off x="4631872" y="2157718"/>
            <a:ext cx="2095499" cy="12667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4F42EC6-09E6-B446-98A4-D3BE62285C39}"/>
              </a:ext>
            </a:extLst>
          </p:cNvPr>
          <p:cNvCxnSpPr>
            <a:stCxn id="19" idx="3"/>
          </p:cNvCxnSpPr>
          <p:nvPr/>
        </p:nvCxnSpPr>
        <p:spPr>
          <a:xfrm>
            <a:off x="4631872" y="3082752"/>
            <a:ext cx="1670957" cy="6292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EBA8CA3-9B72-9A41-BC7C-5CC23C18446A}"/>
              </a:ext>
            </a:extLst>
          </p:cNvPr>
          <p:cNvCxnSpPr>
            <a:stCxn id="18" idx="3"/>
          </p:cNvCxnSpPr>
          <p:nvPr/>
        </p:nvCxnSpPr>
        <p:spPr>
          <a:xfrm>
            <a:off x="4631872" y="4004380"/>
            <a:ext cx="2280557" cy="3975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4DF7EDE-91CB-5346-B742-1B6190B8E7F9}"/>
              </a:ext>
            </a:extLst>
          </p:cNvPr>
          <p:cNvCxnSpPr>
            <a:stCxn id="14" idx="1"/>
          </p:cNvCxnSpPr>
          <p:nvPr/>
        </p:nvCxnSpPr>
        <p:spPr>
          <a:xfrm flipH="1">
            <a:off x="8708571" y="2296218"/>
            <a:ext cx="2079172" cy="4633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A03B617-D274-444A-B690-0EC10CEB4205}"/>
              </a:ext>
            </a:extLst>
          </p:cNvPr>
          <p:cNvCxnSpPr>
            <a:stCxn id="12" idx="1"/>
          </p:cNvCxnSpPr>
          <p:nvPr/>
        </p:nvCxnSpPr>
        <p:spPr>
          <a:xfrm flipH="1">
            <a:off x="9056914" y="3105835"/>
            <a:ext cx="1730829" cy="4864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5A02FA5-6B62-814E-BFB7-5937F90BF34C}"/>
              </a:ext>
            </a:extLst>
          </p:cNvPr>
          <p:cNvSpPr txBox="1"/>
          <p:nvPr/>
        </p:nvSpPr>
        <p:spPr>
          <a:xfrm>
            <a:off x="3423557" y="1034370"/>
            <a:ext cx="1208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Additional I2C Ports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04E1FA1-BE8B-D54C-92D4-0233105DF7BC}"/>
              </a:ext>
            </a:extLst>
          </p:cNvPr>
          <p:cNvCxnSpPr>
            <a:stCxn id="30" idx="3"/>
          </p:cNvCxnSpPr>
          <p:nvPr/>
        </p:nvCxnSpPr>
        <p:spPr>
          <a:xfrm>
            <a:off x="4631872" y="1357536"/>
            <a:ext cx="2422071" cy="17252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87DC8BE-03EC-C241-A02F-A72D568C8052}"/>
              </a:ext>
            </a:extLst>
          </p:cNvPr>
          <p:cNvCxnSpPr>
            <a:stCxn id="15" idx="1"/>
          </p:cNvCxnSpPr>
          <p:nvPr/>
        </p:nvCxnSpPr>
        <p:spPr>
          <a:xfrm flipH="1">
            <a:off x="7709807" y="3915453"/>
            <a:ext cx="3077936" cy="2735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C12B82E-976F-DA44-A216-4CB9D69A2F6B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8207829" y="4725069"/>
            <a:ext cx="257991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838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wall, indoor, toy&#10;&#10;Description automatically generated">
            <a:extLst>
              <a:ext uri="{FF2B5EF4-FFF2-40B4-BE49-F238E27FC236}">
                <a16:creationId xmlns:a16="http://schemas.microsoft.com/office/drawing/2014/main" id="{53A82C58-E63F-A841-9264-023D6E5525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52" t="2381" r="17500" b="3492"/>
          <a:stretch/>
        </p:blipFill>
        <p:spPr>
          <a:xfrm rot="5400000">
            <a:off x="4211659" y="605647"/>
            <a:ext cx="5320270" cy="56438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FEB8E0-14FA-BA40-8434-F22B5D7A0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</a:t>
            </a:r>
            <a:br>
              <a:rPr lang="en-US"/>
            </a:br>
            <a:r>
              <a:rPr lang="en-US" sz="2400"/>
              <a:t>Bottom View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B0942B-7CDE-5A4A-A241-1986D621ED44}"/>
              </a:ext>
            </a:extLst>
          </p:cNvPr>
          <p:cNvSpPr txBox="1"/>
          <p:nvPr/>
        </p:nvSpPr>
        <p:spPr>
          <a:xfrm>
            <a:off x="10265234" y="5078689"/>
            <a:ext cx="1055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Motor &amp; Encoder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4DF7EDE-91CB-5346-B742-1B6190B8E7F9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7239000" y="4354286"/>
            <a:ext cx="3026234" cy="10475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8D634A0-4EAC-9849-BAA7-16F434375D65}"/>
              </a:ext>
            </a:extLst>
          </p:cNvPr>
          <p:cNvSpPr txBox="1"/>
          <p:nvPr/>
        </p:nvSpPr>
        <p:spPr>
          <a:xfrm>
            <a:off x="10265234" y="2958654"/>
            <a:ext cx="1055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Motor Shaft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5D5FBA-95FD-094E-916B-61F4F3831CD5}"/>
              </a:ext>
            </a:extLst>
          </p:cNvPr>
          <p:cNvSpPr txBox="1"/>
          <p:nvPr/>
        </p:nvSpPr>
        <p:spPr>
          <a:xfrm>
            <a:off x="10265234" y="961526"/>
            <a:ext cx="1055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Motor Mount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0F42CFC-9AEB-DE41-9519-4AF285470489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6912429" y="1284692"/>
            <a:ext cx="3352805" cy="14426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47E4DA5-DC52-264E-84E3-2D6F033C3088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8828320" y="1284692"/>
            <a:ext cx="1436914" cy="8937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7F5539B-AFF0-3840-AA84-6BF075C0BA36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8828320" y="3205388"/>
            <a:ext cx="1436914" cy="764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4CDAC02-3822-6E45-814D-9A66DFC0F73B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8665029" y="3281820"/>
            <a:ext cx="1600205" cy="12736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7E693A82-0E3A-1D4C-808D-E86F9F0A9A9F}"/>
              </a:ext>
            </a:extLst>
          </p:cNvPr>
          <p:cNvSpPr txBox="1"/>
          <p:nvPr/>
        </p:nvSpPr>
        <p:spPr>
          <a:xfrm>
            <a:off x="4183763" y="1589148"/>
            <a:ext cx="124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RGB LEDs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DBCF2F6-E245-7946-AAC7-C9E6B37F9468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424358" y="1773814"/>
            <a:ext cx="242203" cy="21341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41C1B3C-FF88-3149-A435-AD748562A0AC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424358" y="1773814"/>
            <a:ext cx="887802" cy="8387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1840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EB8E0-14FA-BA40-8434-F22B5D7A0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Remote</a:t>
            </a:r>
            <a:br>
              <a:rPr lang="en-US"/>
            </a:br>
            <a:r>
              <a:rPr lang="en-US" sz="2400"/>
              <a:t>Top View</a:t>
            </a:r>
          </a:p>
        </p:txBody>
      </p:sp>
      <p:pic>
        <p:nvPicPr>
          <p:cNvPr id="16" name="Picture 1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7D5DF80C-B43E-7A4F-8782-B0A3E823BA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14" t="9524" r="11786" b="12857"/>
          <a:stretch/>
        </p:blipFill>
        <p:spPr>
          <a:xfrm rot="5400000">
            <a:off x="4173726" y="1280724"/>
            <a:ext cx="5320271" cy="42719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CAAAA0-11E3-F040-A08D-456586137730}"/>
              </a:ext>
            </a:extLst>
          </p:cNvPr>
          <p:cNvSpPr txBox="1"/>
          <p:nvPr/>
        </p:nvSpPr>
        <p:spPr>
          <a:xfrm>
            <a:off x="9666520" y="2867308"/>
            <a:ext cx="1151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Debug Port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D19712-C68C-3945-912F-FD4B0DE31BB1}"/>
              </a:ext>
            </a:extLst>
          </p:cNvPr>
          <p:cNvSpPr txBox="1"/>
          <p:nvPr/>
        </p:nvSpPr>
        <p:spPr>
          <a:xfrm>
            <a:off x="9666520" y="4567058"/>
            <a:ext cx="1151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Stm8s003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022D47-F1DE-0C4F-8D11-3C291014F5B5}"/>
              </a:ext>
            </a:extLst>
          </p:cNvPr>
          <p:cNvSpPr txBox="1"/>
          <p:nvPr/>
        </p:nvSpPr>
        <p:spPr>
          <a:xfrm>
            <a:off x="9666520" y="3649684"/>
            <a:ext cx="1055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Reset Button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B08581-9FE1-784D-8FE8-783A27FC5FF1}"/>
              </a:ext>
            </a:extLst>
          </p:cNvPr>
          <p:cNvSpPr txBox="1"/>
          <p:nvPr/>
        </p:nvSpPr>
        <p:spPr>
          <a:xfrm>
            <a:off x="9666520" y="1582356"/>
            <a:ext cx="105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LCD Port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4A9225-5C4D-2340-9941-57F159A090C7}"/>
              </a:ext>
            </a:extLst>
          </p:cNvPr>
          <p:cNvSpPr txBox="1"/>
          <p:nvPr/>
        </p:nvSpPr>
        <p:spPr>
          <a:xfrm>
            <a:off x="9666520" y="5208480"/>
            <a:ext cx="1151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Battery Port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EAC451-A3A8-DB49-A090-1C3586467FD7}"/>
              </a:ext>
            </a:extLst>
          </p:cNvPr>
          <p:cNvSpPr txBox="1"/>
          <p:nvPr/>
        </p:nvSpPr>
        <p:spPr>
          <a:xfrm>
            <a:off x="9666520" y="2084932"/>
            <a:ext cx="1251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Top Button Port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8626BB3-AF39-E343-9525-56976B209C25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7870373" y="1767022"/>
            <a:ext cx="1796147" cy="8782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2DCF9B7-FB75-D146-AFBB-3AA4214B337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8251374" y="2408098"/>
            <a:ext cx="1415146" cy="1858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550FD9B-AA6F-5F49-AB10-93FD939C24D3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8567057" y="2936596"/>
            <a:ext cx="1099463" cy="2538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F63A872-A7FD-554E-8C06-D2DD1E96C78D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8251374" y="3672109"/>
            <a:ext cx="1415146" cy="3007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D78D98B-E302-2B4D-8638-705847D4B6E4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7609114" y="4053311"/>
            <a:ext cx="2057406" cy="6984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1927A8D-64D3-3246-B6B4-E9580AEB4721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7968343" y="5022767"/>
            <a:ext cx="1698177" cy="5088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29AC1E1-3185-5F4F-B1AB-E4475686928B}"/>
              </a:ext>
            </a:extLst>
          </p:cNvPr>
          <p:cNvSpPr txBox="1"/>
          <p:nvPr/>
        </p:nvSpPr>
        <p:spPr>
          <a:xfrm>
            <a:off x="9666520" y="829384"/>
            <a:ext cx="1338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Side Button Port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3CF6FDA-725D-F746-989C-14F5D5846565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7064829" y="1152550"/>
            <a:ext cx="2601691" cy="15139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798202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{416C907A-1C5C-C544-B613-D538ADFAE4F3}tf10001124</Template>
  <TotalTime>60</TotalTime>
  <Words>304</Words>
  <Application>Microsoft Macintosh PowerPoint</Application>
  <PresentationFormat>Widescreen</PresentationFormat>
  <Paragraphs>103</Paragraphs>
  <Slides>18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Arial,Sans-Serif</vt:lpstr>
      <vt:lpstr>Arial</vt:lpstr>
      <vt:lpstr>Calibri</vt:lpstr>
      <vt:lpstr>Corbel</vt:lpstr>
      <vt:lpstr>Wingdings 2</vt:lpstr>
      <vt:lpstr>Frame</vt:lpstr>
      <vt:lpstr>ELEC 3300 Final Presentation</vt:lpstr>
      <vt:lpstr>Project Idea</vt:lpstr>
      <vt:lpstr>Ideas Behind…</vt:lpstr>
      <vt:lpstr>Project Deliverables</vt:lpstr>
      <vt:lpstr>Project Design</vt:lpstr>
      <vt:lpstr>Features</vt:lpstr>
      <vt:lpstr>Car Top View</vt:lpstr>
      <vt:lpstr>Car Bottom View</vt:lpstr>
      <vt:lpstr>Remote Top View</vt:lpstr>
      <vt:lpstr>Remote Bottom View</vt:lpstr>
      <vt:lpstr>Remote Case View</vt:lpstr>
      <vt:lpstr>Remote Case View</vt:lpstr>
      <vt:lpstr>Feature Highlights</vt:lpstr>
      <vt:lpstr>Motion Sensing</vt:lpstr>
      <vt:lpstr>Closed Loop PID Control</vt:lpstr>
      <vt:lpstr>Demo Video</vt:lpstr>
      <vt:lpstr>Easter Egg 🐰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 Chak YIM</dc:creator>
  <cp:lastModifiedBy>Man Chak YIM</cp:lastModifiedBy>
  <cp:revision>2</cp:revision>
  <dcterms:created xsi:type="dcterms:W3CDTF">2021-03-23T14:37:33Z</dcterms:created>
  <dcterms:modified xsi:type="dcterms:W3CDTF">2021-05-03T15:24:45Z</dcterms:modified>
</cp:coreProperties>
</file>